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  <p:sldMasterId id="2147483669" r:id="rId5"/>
  </p:sldMasterIdLst>
  <p:notesMasterIdLst>
    <p:notesMasterId r:id="rId15"/>
  </p:notesMasterIdLst>
  <p:handoutMasterIdLst>
    <p:handoutMasterId r:id="rId16"/>
  </p:handoutMasterIdLst>
  <p:sldIdLst>
    <p:sldId id="338" r:id="rId6"/>
    <p:sldId id="339" r:id="rId7"/>
    <p:sldId id="340" r:id="rId8"/>
    <p:sldId id="342" r:id="rId9"/>
    <p:sldId id="335" r:id="rId10"/>
    <p:sldId id="336" r:id="rId11"/>
    <p:sldId id="337" r:id="rId12"/>
    <p:sldId id="257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3676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020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2628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276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5059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4505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38663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9655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7587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0276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310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9193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0368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4778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23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992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233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2310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2E911EF-80F5-4781-A4DF-44EFAF242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A2A734-17E4-44D5-9630-D54D6AF74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FFB5C33-24B2-4764-BDBD-4C10A21DB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88808" y="0"/>
            <a:ext cx="340319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4">
            <a:extLst>
              <a:ext uri="{FF2B5EF4-FFF2-40B4-BE49-F238E27FC236}">
                <a16:creationId xmlns:a16="http://schemas.microsoft.com/office/drawing/2014/main" id="{FEB601E2-EFED-4313-BEE4-9E27B94FC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2852"/>
            <a:ext cx="9110541" cy="24655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425DB5A-CEE1-4EE1-8C4A-689E49D35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590078"/>
            <a:ext cx="9110542" cy="1660332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09A6D1-B9DC-4B69-9518-8E296C14E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0510" y="2733709"/>
            <a:ext cx="7657792" cy="13730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C# Events</a:t>
            </a:r>
          </a:p>
        </p:txBody>
      </p:sp>
    </p:spTree>
    <p:extLst>
      <p:ext uri="{BB962C8B-B14F-4D97-AF65-F5344CB8AC3E}">
        <p14:creationId xmlns:p14="http://schemas.microsoft.com/office/powerpoint/2010/main" val="2472506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1827B-63E9-4D6D-BEE3-FEB71901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E43FE-FB89-426B-A75C-9275BA2AE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Before you can declare your event, you must create a delegate</a:t>
            </a:r>
          </a:p>
          <a:p>
            <a:r>
              <a:rPr lang="en-US" dirty="0"/>
              <a:t>You would then go into the class that you want to place the event inside of and create the event based on the delegate that you created initially.</a:t>
            </a:r>
          </a:p>
          <a:p>
            <a:endParaRPr lang="en-US" dirty="0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AFF14FD-D09B-40FE-940D-E8636CAB5D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75" y="4169926"/>
            <a:ext cx="5929652" cy="221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474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9ABEB-9219-4C36-AA34-8EC36438B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Raising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2D53D-E965-4200-9483-F6AD01F79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5415679" cy="4521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Once the delegate has been made and the event has been made from that delegate, you have to call, or raise, that event.</a:t>
            </a:r>
          </a:p>
          <a:p>
            <a:endParaRPr lang="en-US" dirty="0"/>
          </a:p>
          <a:p>
            <a:r>
              <a:rPr lang="en-US" dirty="0"/>
              <a:t>Here in our example, you can see that the event is being called by the </a:t>
            </a:r>
            <a:r>
              <a:rPr lang="en-US" dirty="0" err="1"/>
              <a:t>OnProcessCompleted</a:t>
            </a:r>
            <a:r>
              <a:rPr lang="en-US" dirty="0"/>
              <a:t>() function.</a:t>
            </a:r>
          </a:p>
          <a:p>
            <a:endParaRPr lang="en-US" dirty="0"/>
          </a:p>
          <a:p>
            <a:r>
              <a:rPr lang="en-US" dirty="0"/>
              <a:t>When the </a:t>
            </a:r>
            <a:r>
              <a:rPr lang="en-US" dirty="0" err="1"/>
              <a:t>OnProcessCompleted</a:t>
            </a:r>
            <a:r>
              <a:rPr lang="en-US" dirty="0"/>
              <a:t>() function runs and the Invoke() function at the bottom, this will call all event handler methods with the </a:t>
            </a:r>
            <a:r>
              <a:rPr lang="en-US" dirty="0" err="1"/>
              <a:t>ProcessCompleted</a:t>
            </a:r>
            <a:r>
              <a:rPr lang="en-US" dirty="0"/>
              <a:t> event.</a:t>
            </a:r>
          </a:p>
          <a:p>
            <a:endParaRPr lang="en-US" dirty="0"/>
          </a:p>
        </p:txBody>
      </p:sp>
      <p:pic>
        <p:nvPicPr>
          <p:cNvPr id="4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263881B-29CF-45B0-AAFE-F3E2C37FF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270" y="2336872"/>
            <a:ext cx="5051874" cy="420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258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268CB-42FC-4EAE-8388-38E7DADD7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E450E-9191-4F5E-95B9-F7607DE92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Subscriber class must register to the event</a:t>
            </a:r>
          </a:p>
          <a:p>
            <a:r>
              <a:rPr lang="en-US" dirty="0"/>
              <a:t>The method then handles the event it is tied to because it matches the signature of the delegate. </a:t>
            </a:r>
          </a:p>
          <a:p>
            <a:endParaRPr lang="en-US" dirty="0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D1A5F87-2EA1-4654-A667-416F729B53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3759200"/>
            <a:ext cx="5448962" cy="287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26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To declare an event which receives and passes data, you will use the </a:t>
            </a:r>
            <a:r>
              <a:rPr lang="en-US" sz="2000" dirty="0" err="1"/>
              <a:t>EventHandler</a:t>
            </a:r>
            <a:r>
              <a:rPr lang="en-US" sz="2000" dirty="0"/>
              <a:t>&lt;</a:t>
            </a:r>
            <a:r>
              <a:rPr lang="en-US" sz="2000" dirty="0" err="1"/>
              <a:t>TEventArgs</a:t>
            </a:r>
            <a:r>
              <a:rPr lang="en-US" sz="2000" dirty="0"/>
              <a:t>&gt; delegate.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Event data is handled by the base </a:t>
            </a:r>
            <a:r>
              <a:rPr lang="en-US" sz="2000" dirty="0" err="1"/>
              <a:t>EventArgs</a:t>
            </a:r>
            <a:r>
              <a:rPr lang="en-US" sz="2000" dirty="0"/>
              <a:t> class.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 base </a:t>
            </a:r>
            <a:r>
              <a:rPr lang="en-US" sz="2000" dirty="0" err="1"/>
              <a:t>EventArgs</a:t>
            </a:r>
            <a:r>
              <a:rPr lang="en-US" sz="2000" dirty="0"/>
              <a:t> class can handle a single data type.</a:t>
            </a:r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US" dirty="0"/>
              <a:t>Passing in Event Data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D587-DC22-4017-80E0-36DB9F3A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Multiple Datatypes at Once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06BB3-B181-43DC-B926-A5C803D33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pass multiple data types to an event, you can create a custom class extending </a:t>
            </a:r>
            <a:r>
              <a:rPr lang="en-US" dirty="0" err="1"/>
              <a:t>EventArgs</a:t>
            </a:r>
            <a:r>
              <a:rPr lang="en-US" dirty="0"/>
              <a:t> to include the necessary backing fields and properties.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.NET also provides some custom </a:t>
            </a:r>
            <a:r>
              <a:rPr lang="en-US" sz="2000" dirty="0" err="1"/>
              <a:t>EventArgs</a:t>
            </a:r>
            <a:r>
              <a:rPr lang="en-US" sz="2000" dirty="0"/>
              <a:t> classes to handle data, like </a:t>
            </a:r>
            <a:r>
              <a:rPr lang="en-US" sz="2000" dirty="0" err="1"/>
              <a:t>SerialDataReceivedEventArgs</a:t>
            </a:r>
            <a:r>
              <a:rPr lang="en-US" sz="2000" dirty="0"/>
              <a:t> (used for data handling events)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Custom </a:t>
            </a:r>
            <a:r>
              <a:rPr lang="en-US" sz="2000" dirty="0" err="1"/>
              <a:t>EventArgs</a:t>
            </a:r>
            <a:r>
              <a:rPr lang="en-US" sz="2000" dirty="0"/>
              <a:t> classes should be named with </a:t>
            </a:r>
            <a:r>
              <a:rPr lang="en-US" sz="2000" dirty="0" err="1"/>
              <a:t>EventArgs</a:t>
            </a:r>
            <a:r>
              <a:rPr lang="en-US" sz="2000" dirty="0"/>
              <a:t> following the class purpose.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Example: </a:t>
            </a:r>
            <a:r>
              <a:rPr lang="en-US" sz="1600" dirty="0" err="1"/>
              <a:t>FileUploadEventArgs</a:t>
            </a:r>
            <a:r>
              <a:rPr lang="en-US" sz="1600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6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920CD-CE9F-41C6-99A8-2FF0F9469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Datatypes Example Case: User File Upload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B246E-DB3F-4782-8E18-C6EF7D355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say a user is uploading a file to your program. You might want to keep track of multiple properties to relate pertinent information to the user and your database.</a:t>
            </a:r>
          </a:p>
          <a:p>
            <a:pPr lvl="1"/>
            <a:r>
              <a:rPr lang="en-US" dirty="0"/>
              <a:t>File upload date (</a:t>
            </a:r>
            <a:r>
              <a:rPr lang="en-US" dirty="0" err="1"/>
              <a:t>DateTime</a:t>
            </a:r>
            <a:r>
              <a:rPr lang="en-US" dirty="0"/>
              <a:t>), file type(String), upload success(bool),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Some of this information might be presented to the user through a UI layer class, and some might be processed by a database connection.</a:t>
            </a:r>
          </a:p>
          <a:p>
            <a:r>
              <a:rPr lang="en-US" dirty="0"/>
              <a:t>A custom </a:t>
            </a:r>
            <a:r>
              <a:rPr lang="en-US" dirty="0" err="1"/>
              <a:t>EventArgs</a:t>
            </a:r>
            <a:r>
              <a:rPr lang="en-US" dirty="0"/>
              <a:t> child class will make this process much easier and more scalable! </a:t>
            </a:r>
          </a:p>
        </p:txBody>
      </p:sp>
    </p:spTree>
    <p:extLst>
      <p:ext uri="{BB962C8B-B14F-4D97-AF65-F5344CB8AC3E}">
        <p14:creationId xmlns:p14="http://schemas.microsoft.com/office/powerpoint/2010/main" val="2566114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613900" cy="1081088"/>
          </a:xfrm>
        </p:spPr>
        <p:txBody>
          <a:bodyPr/>
          <a:lstStyle/>
          <a:p>
            <a:r>
              <a:rPr lang="en-US" dirty="0"/>
              <a:t>Custom Event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266700"/>
            <a:ext cx="6057900" cy="2895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5337" y="3162300"/>
            <a:ext cx="4810125" cy="3495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450262" y="3614650"/>
            <a:ext cx="362109" cy="228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>
          <a:xfrm>
            <a:off x="8450261" y="3872347"/>
            <a:ext cx="362110" cy="217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2</a:t>
            </a:r>
          </a:p>
        </p:txBody>
      </p:sp>
      <p:sp>
        <p:nvSpPr>
          <p:cNvPr id="8" name="Rectangle 7"/>
          <p:cNvSpPr/>
          <p:nvPr/>
        </p:nvSpPr>
        <p:spPr>
          <a:xfrm>
            <a:off x="8450261" y="5914506"/>
            <a:ext cx="363149" cy="2604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3</a:t>
            </a:r>
          </a:p>
        </p:txBody>
      </p:sp>
      <p:sp>
        <p:nvSpPr>
          <p:cNvPr id="9" name="Rectangle 8"/>
          <p:cNvSpPr/>
          <p:nvPr/>
        </p:nvSpPr>
        <p:spPr>
          <a:xfrm>
            <a:off x="9613900" y="1423556"/>
            <a:ext cx="394508" cy="2410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4</a:t>
            </a:r>
          </a:p>
        </p:txBody>
      </p:sp>
      <p:sp>
        <p:nvSpPr>
          <p:cNvPr id="10" name="Rectangle 9"/>
          <p:cNvSpPr/>
          <p:nvPr/>
        </p:nvSpPr>
        <p:spPr>
          <a:xfrm>
            <a:off x="8982421" y="2480484"/>
            <a:ext cx="404553" cy="2382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5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9110749" y="1544090"/>
            <a:ext cx="42394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593541" y="2599633"/>
            <a:ext cx="3218830" cy="17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434349" y="3843251"/>
            <a:ext cx="886691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7434348" y="3981105"/>
            <a:ext cx="886691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400800" y="6044739"/>
            <a:ext cx="1744662" cy="554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78347" y="1423556"/>
            <a:ext cx="5153199" cy="241069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621304" y="2455372"/>
            <a:ext cx="1892806" cy="241069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633701" y="3745837"/>
            <a:ext cx="2573135" cy="351471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169525" y="5941783"/>
            <a:ext cx="2055698" cy="241069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2859578" y="6062317"/>
            <a:ext cx="1157547" cy="18013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2876550" y="1544090"/>
            <a:ext cx="44508" cy="4518227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2" name="Right Arrow 41"/>
          <p:cNvSpPr/>
          <p:nvPr/>
        </p:nvSpPr>
        <p:spPr>
          <a:xfrm>
            <a:off x="2903071" y="1482049"/>
            <a:ext cx="875174" cy="12053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44" name="Right Arrow 43"/>
          <p:cNvSpPr/>
          <p:nvPr/>
        </p:nvSpPr>
        <p:spPr>
          <a:xfrm rot="16200000">
            <a:off x="2472300" y="3668683"/>
            <a:ext cx="875174" cy="12053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45" name="Right Arrow 44"/>
          <p:cNvSpPr/>
          <p:nvPr/>
        </p:nvSpPr>
        <p:spPr>
          <a:xfrm rot="10800000">
            <a:off x="3132166" y="6011056"/>
            <a:ext cx="875174" cy="12053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V="1">
            <a:off x="8450261" y="1745330"/>
            <a:ext cx="23861" cy="75992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5740399" y="2490012"/>
            <a:ext cx="2709862" cy="15238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5" name="Right Arrow 54"/>
          <p:cNvSpPr/>
          <p:nvPr/>
        </p:nvSpPr>
        <p:spPr>
          <a:xfrm rot="10800000">
            <a:off x="5687903" y="2440698"/>
            <a:ext cx="875174" cy="12053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56" name="Right Arrow 55"/>
          <p:cNvSpPr/>
          <p:nvPr/>
        </p:nvSpPr>
        <p:spPr>
          <a:xfrm rot="5400000">
            <a:off x="8146589" y="1952185"/>
            <a:ext cx="607343" cy="136409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412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613900" cy="1081088"/>
          </a:xfrm>
        </p:spPr>
        <p:txBody>
          <a:bodyPr>
            <a:normAutofit/>
          </a:bodyPr>
          <a:lstStyle/>
          <a:p>
            <a:r>
              <a:rPr lang="en-US" dirty="0"/>
              <a:t>Built-in Delegates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799" y="498763"/>
            <a:ext cx="4321925" cy="22543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799" y="2753100"/>
            <a:ext cx="4314184" cy="22428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7799" y="4995948"/>
            <a:ext cx="4321925" cy="143526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16188" y="5552275"/>
            <a:ext cx="362109" cy="228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>
          <a:xfrm>
            <a:off x="7181976" y="3002213"/>
            <a:ext cx="362109" cy="228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2</a:t>
            </a:r>
          </a:p>
        </p:txBody>
      </p:sp>
      <p:sp>
        <p:nvSpPr>
          <p:cNvPr id="10" name="Rectangle 9"/>
          <p:cNvSpPr/>
          <p:nvPr/>
        </p:nvSpPr>
        <p:spPr>
          <a:xfrm>
            <a:off x="7632690" y="4437580"/>
            <a:ext cx="362109" cy="228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281105" y="2056230"/>
            <a:ext cx="362109" cy="228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2084" y="2081977"/>
            <a:ext cx="3974511" cy="536532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061877" y="2974538"/>
            <a:ext cx="2854311" cy="241069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19326" y="4425112"/>
            <a:ext cx="2496862" cy="241069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60546" y="5130539"/>
            <a:ext cx="2673257" cy="1300675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6034114" y="2259892"/>
            <a:ext cx="88207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310153" y="3150704"/>
            <a:ext cx="88207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489032" y="4616303"/>
            <a:ext cx="88207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785683" y="5305121"/>
            <a:ext cx="88207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own Arrow 21"/>
          <p:cNvSpPr/>
          <p:nvPr/>
        </p:nvSpPr>
        <p:spPr>
          <a:xfrm>
            <a:off x="7530619" y="2170530"/>
            <a:ext cx="102071" cy="1534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474708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1_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671</TotalTime>
  <Words>379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Berlin</vt:lpstr>
      <vt:lpstr>1_Berlin</vt:lpstr>
      <vt:lpstr>C# Events</vt:lpstr>
      <vt:lpstr>Declaring an Event</vt:lpstr>
      <vt:lpstr>Raising an Event</vt:lpstr>
      <vt:lpstr>Consume an Event</vt:lpstr>
      <vt:lpstr>Passing in Event Data</vt:lpstr>
      <vt:lpstr>Passing Multiple Datatypes at Once</vt:lpstr>
      <vt:lpstr>Multiple Datatypes Example Case: User File Upload</vt:lpstr>
      <vt:lpstr>Custom Event</vt:lpstr>
      <vt:lpstr>Built-in Delegates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 Events</dc:title>
  <dc:creator>weston davidson</dc:creator>
  <cp:lastModifiedBy>weston davidson</cp:lastModifiedBy>
  <cp:revision>5</cp:revision>
  <dcterms:created xsi:type="dcterms:W3CDTF">2021-02-18T22:03:22Z</dcterms:created>
  <dcterms:modified xsi:type="dcterms:W3CDTF">2021-02-19T14:31:06Z</dcterms:modified>
</cp:coreProperties>
</file>

<file path=docProps/thumbnail.jpeg>
</file>